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74" r:id="rId3"/>
    <p:sldId id="262" r:id="rId4"/>
    <p:sldId id="282" r:id="rId5"/>
    <p:sldId id="283" r:id="rId6"/>
    <p:sldId id="289" r:id="rId7"/>
    <p:sldId id="286" r:id="rId8"/>
    <p:sldId id="277" r:id="rId9"/>
    <p:sldId id="278" r:id="rId10"/>
    <p:sldId id="280" r:id="rId11"/>
    <p:sldId id="279" r:id="rId12"/>
    <p:sldId id="281" r:id="rId13"/>
    <p:sldId id="275" r:id="rId14"/>
  </p:sldIdLst>
  <p:sldSz cx="11707813" cy="5219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36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99EE"/>
    <a:srgbClr val="121934"/>
    <a:srgbClr val="011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4"/>
    <p:restoredTop sz="90714" autoAdjust="0"/>
  </p:normalViewPr>
  <p:slideViewPr>
    <p:cSldViewPr snapToGrid="0" snapToObjects="1">
      <p:cViewPr varScale="1">
        <p:scale>
          <a:sx n="104" d="100"/>
          <a:sy n="104" d="100"/>
        </p:scale>
        <p:origin x="232" y="344"/>
      </p:cViewPr>
      <p:guideLst>
        <p:guide orient="horz" pos="1644"/>
        <p:guide pos="36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A66A2-38BE-415D-985B-9D51A44B100A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31750" y="1143000"/>
            <a:ext cx="6921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3CCFE-74B9-4A1E-9A66-22DF7BAAF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47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387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204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4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83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330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12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7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61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92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884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3CCFE-74B9-4A1E-9A66-22DF7BAAF8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1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477" y="854243"/>
            <a:ext cx="8780860" cy="1817229"/>
          </a:xfrm>
        </p:spPr>
        <p:txBody>
          <a:bodyPr anchor="b"/>
          <a:lstStyle>
            <a:lvl1pPr algn="ctr">
              <a:defRPr sz="45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477" y="2741551"/>
            <a:ext cx="8780860" cy="1260219"/>
          </a:xfrm>
        </p:spPr>
        <p:txBody>
          <a:bodyPr/>
          <a:lstStyle>
            <a:lvl1pPr marL="0" indent="0" algn="ctr">
              <a:buNone/>
              <a:defRPr sz="1827"/>
            </a:lvl1pPr>
            <a:lvl2pPr marL="347975" indent="0" algn="ctr">
              <a:buNone/>
              <a:defRPr sz="1522"/>
            </a:lvl2pPr>
            <a:lvl3pPr marL="695950" indent="0" algn="ctr">
              <a:buNone/>
              <a:defRPr sz="1370"/>
            </a:lvl3pPr>
            <a:lvl4pPr marL="1043925" indent="0" algn="ctr">
              <a:buNone/>
              <a:defRPr sz="1218"/>
            </a:lvl4pPr>
            <a:lvl5pPr marL="1391900" indent="0" algn="ctr">
              <a:buNone/>
              <a:defRPr sz="1218"/>
            </a:lvl5pPr>
            <a:lvl6pPr marL="1739875" indent="0" algn="ctr">
              <a:buNone/>
              <a:defRPr sz="1218"/>
            </a:lvl6pPr>
            <a:lvl7pPr marL="2087850" indent="0" algn="ctr">
              <a:buNone/>
              <a:defRPr sz="1218"/>
            </a:lvl7pPr>
            <a:lvl8pPr marL="2435824" indent="0" algn="ctr">
              <a:buNone/>
              <a:defRPr sz="1218"/>
            </a:lvl8pPr>
            <a:lvl9pPr marL="2783799" indent="0" algn="ctr">
              <a:buNone/>
              <a:defRPr sz="121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251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88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8404" y="277901"/>
            <a:ext cx="2524497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912" y="277901"/>
            <a:ext cx="7427144" cy="442345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44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0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814" y="1301301"/>
            <a:ext cx="10097989" cy="2171250"/>
          </a:xfrm>
        </p:spPr>
        <p:txBody>
          <a:bodyPr anchor="b"/>
          <a:lstStyle>
            <a:lvl1pPr>
              <a:defRPr sz="45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8814" y="3493092"/>
            <a:ext cx="10097989" cy="1141809"/>
          </a:xfrm>
        </p:spPr>
        <p:txBody>
          <a:bodyPr/>
          <a:lstStyle>
            <a:lvl1pPr marL="0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1pPr>
            <a:lvl2pPr marL="347975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2pPr>
            <a:lvl3pPr marL="695950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3pPr>
            <a:lvl4pPr marL="1043925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4pPr>
            <a:lvl5pPr marL="1391900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5pPr>
            <a:lvl6pPr marL="1739875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6pPr>
            <a:lvl7pPr marL="2087850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7pPr>
            <a:lvl8pPr marL="2435824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8pPr>
            <a:lvl9pPr marL="2783799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532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4912" y="1389503"/>
            <a:ext cx="4975821" cy="3311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080" y="1389503"/>
            <a:ext cx="4975821" cy="3311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522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37" y="277901"/>
            <a:ext cx="10097989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38" y="1279552"/>
            <a:ext cx="4952953" cy="627089"/>
          </a:xfrm>
        </p:spPr>
        <p:txBody>
          <a:bodyPr anchor="b"/>
          <a:lstStyle>
            <a:lvl1pPr marL="0" indent="0">
              <a:buNone/>
              <a:defRPr sz="1827" b="1"/>
            </a:lvl1pPr>
            <a:lvl2pPr marL="347975" indent="0">
              <a:buNone/>
              <a:defRPr sz="1522" b="1"/>
            </a:lvl2pPr>
            <a:lvl3pPr marL="695950" indent="0">
              <a:buNone/>
              <a:defRPr sz="1370" b="1"/>
            </a:lvl3pPr>
            <a:lvl4pPr marL="1043925" indent="0">
              <a:buNone/>
              <a:defRPr sz="1218" b="1"/>
            </a:lvl4pPr>
            <a:lvl5pPr marL="1391900" indent="0">
              <a:buNone/>
              <a:defRPr sz="1218" b="1"/>
            </a:lvl5pPr>
            <a:lvl6pPr marL="1739875" indent="0">
              <a:buNone/>
              <a:defRPr sz="1218" b="1"/>
            </a:lvl6pPr>
            <a:lvl7pPr marL="2087850" indent="0">
              <a:buNone/>
              <a:defRPr sz="1218" b="1"/>
            </a:lvl7pPr>
            <a:lvl8pPr marL="2435824" indent="0">
              <a:buNone/>
              <a:defRPr sz="1218" b="1"/>
            </a:lvl8pPr>
            <a:lvl9pPr marL="2783799" indent="0">
              <a:buNone/>
              <a:defRPr sz="121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438" y="1906640"/>
            <a:ext cx="4952953" cy="28043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7081" y="1279552"/>
            <a:ext cx="4977345" cy="627089"/>
          </a:xfrm>
        </p:spPr>
        <p:txBody>
          <a:bodyPr anchor="b"/>
          <a:lstStyle>
            <a:lvl1pPr marL="0" indent="0">
              <a:buNone/>
              <a:defRPr sz="1827" b="1"/>
            </a:lvl1pPr>
            <a:lvl2pPr marL="347975" indent="0">
              <a:buNone/>
              <a:defRPr sz="1522" b="1"/>
            </a:lvl2pPr>
            <a:lvl3pPr marL="695950" indent="0">
              <a:buNone/>
              <a:defRPr sz="1370" b="1"/>
            </a:lvl3pPr>
            <a:lvl4pPr marL="1043925" indent="0">
              <a:buNone/>
              <a:defRPr sz="1218" b="1"/>
            </a:lvl4pPr>
            <a:lvl5pPr marL="1391900" indent="0">
              <a:buNone/>
              <a:defRPr sz="1218" b="1"/>
            </a:lvl5pPr>
            <a:lvl6pPr marL="1739875" indent="0">
              <a:buNone/>
              <a:defRPr sz="1218" b="1"/>
            </a:lvl6pPr>
            <a:lvl7pPr marL="2087850" indent="0">
              <a:buNone/>
              <a:defRPr sz="1218" b="1"/>
            </a:lvl7pPr>
            <a:lvl8pPr marL="2435824" indent="0">
              <a:buNone/>
              <a:defRPr sz="1218" b="1"/>
            </a:lvl8pPr>
            <a:lvl9pPr marL="2783799" indent="0">
              <a:buNone/>
              <a:defRPr sz="121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7081" y="1906640"/>
            <a:ext cx="4977345" cy="28043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41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08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26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38" y="347980"/>
            <a:ext cx="3776074" cy="1217930"/>
          </a:xfrm>
        </p:spPr>
        <p:txBody>
          <a:bodyPr anchor="b"/>
          <a:lstStyle>
            <a:lvl1pPr>
              <a:defRPr sz="24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7346" y="751541"/>
            <a:ext cx="5927080" cy="3709370"/>
          </a:xfrm>
        </p:spPr>
        <p:txBody>
          <a:bodyPr/>
          <a:lstStyle>
            <a:lvl1pPr>
              <a:defRPr sz="2436"/>
            </a:lvl1pPr>
            <a:lvl2pPr>
              <a:defRPr sz="2131"/>
            </a:lvl2pPr>
            <a:lvl3pPr>
              <a:defRPr sz="1827"/>
            </a:lvl3pPr>
            <a:lvl4pPr>
              <a:defRPr sz="1522"/>
            </a:lvl4pPr>
            <a:lvl5pPr>
              <a:defRPr sz="1522"/>
            </a:lvl5pPr>
            <a:lvl6pPr>
              <a:defRPr sz="1522"/>
            </a:lvl6pPr>
            <a:lvl7pPr>
              <a:defRPr sz="1522"/>
            </a:lvl7pPr>
            <a:lvl8pPr>
              <a:defRPr sz="1522"/>
            </a:lvl8pPr>
            <a:lvl9pPr>
              <a:defRPr sz="152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438" y="1565910"/>
            <a:ext cx="3776074" cy="2901042"/>
          </a:xfrm>
        </p:spPr>
        <p:txBody>
          <a:bodyPr/>
          <a:lstStyle>
            <a:lvl1pPr marL="0" indent="0">
              <a:buNone/>
              <a:defRPr sz="1218"/>
            </a:lvl1pPr>
            <a:lvl2pPr marL="347975" indent="0">
              <a:buNone/>
              <a:defRPr sz="1066"/>
            </a:lvl2pPr>
            <a:lvl3pPr marL="695950" indent="0">
              <a:buNone/>
              <a:defRPr sz="913"/>
            </a:lvl3pPr>
            <a:lvl4pPr marL="1043925" indent="0">
              <a:buNone/>
              <a:defRPr sz="761"/>
            </a:lvl4pPr>
            <a:lvl5pPr marL="1391900" indent="0">
              <a:buNone/>
              <a:defRPr sz="761"/>
            </a:lvl5pPr>
            <a:lvl6pPr marL="1739875" indent="0">
              <a:buNone/>
              <a:defRPr sz="761"/>
            </a:lvl6pPr>
            <a:lvl7pPr marL="2087850" indent="0">
              <a:buNone/>
              <a:defRPr sz="761"/>
            </a:lvl7pPr>
            <a:lvl8pPr marL="2435824" indent="0">
              <a:buNone/>
              <a:defRPr sz="761"/>
            </a:lvl8pPr>
            <a:lvl9pPr marL="2783799" indent="0">
              <a:buNone/>
              <a:defRPr sz="76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38" y="347980"/>
            <a:ext cx="3776074" cy="1217930"/>
          </a:xfrm>
        </p:spPr>
        <p:txBody>
          <a:bodyPr anchor="b"/>
          <a:lstStyle>
            <a:lvl1pPr>
              <a:defRPr sz="24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7346" y="751541"/>
            <a:ext cx="5927080" cy="3709370"/>
          </a:xfrm>
        </p:spPr>
        <p:txBody>
          <a:bodyPr anchor="t"/>
          <a:lstStyle>
            <a:lvl1pPr marL="0" indent="0">
              <a:buNone/>
              <a:defRPr sz="2436"/>
            </a:lvl1pPr>
            <a:lvl2pPr marL="347975" indent="0">
              <a:buNone/>
              <a:defRPr sz="2131"/>
            </a:lvl2pPr>
            <a:lvl3pPr marL="695950" indent="0">
              <a:buNone/>
              <a:defRPr sz="1827"/>
            </a:lvl3pPr>
            <a:lvl4pPr marL="1043925" indent="0">
              <a:buNone/>
              <a:defRPr sz="1522"/>
            </a:lvl4pPr>
            <a:lvl5pPr marL="1391900" indent="0">
              <a:buNone/>
              <a:defRPr sz="1522"/>
            </a:lvl5pPr>
            <a:lvl6pPr marL="1739875" indent="0">
              <a:buNone/>
              <a:defRPr sz="1522"/>
            </a:lvl6pPr>
            <a:lvl7pPr marL="2087850" indent="0">
              <a:buNone/>
              <a:defRPr sz="1522"/>
            </a:lvl7pPr>
            <a:lvl8pPr marL="2435824" indent="0">
              <a:buNone/>
              <a:defRPr sz="1522"/>
            </a:lvl8pPr>
            <a:lvl9pPr marL="2783799" indent="0">
              <a:buNone/>
              <a:defRPr sz="152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438" y="1565910"/>
            <a:ext cx="3776074" cy="2901042"/>
          </a:xfrm>
        </p:spPr>
        <p:txBody>
          <a:bodyPr/>
          <a:lstStyle>
            <a:lvl1pPr marL="0" indent="0">
              <a:buNone/>
              <a:defRPr sz="1218"/>
            </a:lvl1pPr>
            <a:lvl2pPr marL="347975" indent="0">
              <a:buNone/>
              <a:defRPr sz="1066"/>
            </a:lvl2pPr>
            <a:lvl3pPr marL="695950" indent="0">
              <a:buNone/>
              <a:defRPr sz="913"/>
            </a:lvl3pPr>
            <a:lvl4pPr marL="1043925" indent="0">
              <a:buNone/>
              <a:defRPr sz="761"/>
            </a:lvl4pPr>
            <a:lvl5pPr marL="1391900" indent="0">
              <a:buNone/>
              <a:defRPr sz="761"/>
            </a:lvl5pPr>
            <a:lvl6pPr marL="1739875" indent="0">
              <a:buNone/>
              <a:defRPr sz="761"/>
            </a:lvl6pPr>
            <a:lvl7pPr marL="2087850" indent="0">
              <a:buNone/>
              <a:defRPr sz="761"/>
            </a:lvl7pPr>
            <a:lvl8pPr marL="2435824" indent="0">
              <a:buNone/>
              <a:defRPr sz="761"/>
            </a:lvl8pPr>
            <a:lvl9pPr marL="2783799" indent="0">
              <a:buNone/>
              <a:defRPr sz="76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32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912" y="277901"/>
            <a:ext cx="10097989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912" y="1389503"/>
            <a:ext cx="10097989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912" y="4837889"/>
            <a:ext cx="263425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1B12-B667-EE47-AD2C-F80EBC77DA5B}" type="datetimeFigureOut">
              <a:rPr kumimoji="1" lang="zh-CN" altLang="en-US" smtClean="0"/>
              <a:t>2020/12/5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8213" y="4837889"/>
            <a:ext cx="3951387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8643" y="4837889"/>
            <a:ext cx="263425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23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95950" rtl="0" eaLnBrk="1" latinLnBrk="0" hangingPunct="1">
        <a:lnSpc>
          <a:spcPct val="90000"/>
        </a:lnSpc>
        <a:spcBef>
          <a:spcPct val="0"/>
        </a:spcBef>
        <a:buNone/>
        <a:defRPr sz="33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987" indent="-173987" algn="l" defTabSz="695950" rtl="0" eaLnBrk="1" latinLnBrk="0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1pPr>
      <a:lvl2pPr marL="52196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827" kern="1200">
          <a:solidFill>
            <a:schemeClr val="tx1"/>
          </a:solidFill>
          <a:latin typeface="+mn-lt"/>
          <a:ea typeface="+mn-ea"/>
          <a:cs typeface="+mn-cs"/>
        </a:defRPr>
      </a:lvl2pPr>
      <a:lvl3pPr marL="86993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522" kern="1200">
          <a:solidFill>
            <a:schemeClr val="tx1"/>
          </a:solidFill>
          <a:latin typeface="+mn-lt"/>
          <a:ea typeface="+mn-ea"/>
          <a:cs typeface="+mn-cs"/>
        </a:defRPr>
      </a:lvl3pPr>
      <a:lvl4pPr marL="121791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4pPr>
      <a:lvl5pPr marL="156588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5pPr>
      <a:lvl6pPr marL="191386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6pPr>
      <a:lvl7pPr marL="226183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7pPr>
      <a:lvl8pPr marL="260981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8pPr>
      <a:lvl9pPr marL="295778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1pPr>
      <a:lvl2pPr marL="347975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2pPr>
      <a:lvl3pPr marL="69595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43925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4pPr>
      <a:lvl5pPr marL="139190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5pPr>
      <a:lvl6pPr marL="1739875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6pPr>
      <a:lvl7pPr marL="208785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7pPr>
      <a:lvl8pPr marL="2435824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8pPr>
      <a:lvl9pPr marL="2783799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jpeg"/><Relationship Id="rId8" Type="http://schemas.openxmlformats.org/officeDocument/2006/relationships/image" Target="../media/image17.pn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DB1A04B-0A38-164C-889A-938DA71B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" y="0"/>
            <a:ext cx="11707738" cy="5219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A3AB6D0-A3D8-4B4A-8452-AF3000D91D72}"/>
              </a:ext>
            </a:extLst>
          </p:cNvPr>
          <p:cNvSpPr txBox="1"/>
          <p:nvPr/>
        </p:nvSpPr>
        <p:spPr>
          <a:xfrm>
            <a:off x="1952836" y="1570566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用技术让世界更美好一点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CE67C25-23EA-E842-8834-B35239822BBA}"/>
              </a:ext>
            </a:extLst>
          </p:cNvPr>
          <p:cNvSpPr txBox="1"/>
          <p:nvPr/>
        </p:nvSpPr>
        <p:spPr>
          <a:xfrm>
            <a:off x="4653063" y="2725804"/>
            <a:ext cx="240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好未来集团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CTO  </a:t>
            </a:r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田密</a:t>
            </a:r>
          </a:p>
        </p:txBody>
      </p:sp>
    </p:spTree>
    <p:extLst>
      <p:ext uri="{BB962C8B-B14F-4D97-AF65-F5344CB8AC3E}">
        <p14:creationId xmlns:p14="http://schemas.microsoft.com/office/powerpoint/2010/main" val="8694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7082" y="1506647"/>
            <a:ext cx="2037441" cy="64971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内部打通</a:t>
            </a:r>
            <a:endParaRPr lang="zh-CN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xmlns="" id="{7C9ED9EA-B58E-E045-9791-769AA8ED9671}"/>
              </a:ext>
            </a:extLst>
          </p:cNvPr>
          <p:cNvSpPr txBox="1">
            <a:spLocks/>
          </p:cNvSpPr>
          <p:nvPr/>
        </p:nvSpPr>
        <p:spPr>
          <a:xfrm>
            <a:off x="1354426" y="2416429"/>
            <a:ext cx="3602755" cy="64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95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大中台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小前台</a:t>
            </a:r>
            <a:endParaRPr lang="zh-CN" altLang="en-US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889175FB-4EFB-AD49-BBCB-5C57F20EC388}"/>
              </a:ext>
            </a:extLst>
          </p:cNvPr>
          <p:cNvSpPr txBox="1">
            <a:spLocks/>
          </p:cNvSpPr>
          <p:nvPr/>
        </p:nvSpPr>
        <p:spPr>
          <a:xfrm>
            <a:off x="7335856" y="1506647"/>
            <a:ext cx="2037441" cy="64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95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外部开放</a:t>
            </a:r>
            <a:endParaRPr lang="zh-CN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361AE4A1-DAEE-714F-A6A4-3ACB390DF531}"/>
              </a:ext>
            </a:extLst>
          </p:cNvPr>
          <p:cNvSpPr txBox="1">
            <a:spLocks/>
          </p:cNvSpPr>
          <p:nvPr/>
        </p:nvSpPr>
        <p:spPr>
          <a:xfrm>
            <a:off x="6355764" y="2421624"/>
            <a:ext cx="3997623" cy="64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95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开源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分享 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共建</a:t>
            </a:r>
            <a:endParaRPr lang="zh-CN" altLang="en-US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911705E-8096-BD44-9B61-26F5155942C0}"/>
              </a:ext>
            </a:extLst>
          </p:cNvPr>
          <p:cNvSpPr/>
          <p:nvPr/>
        </p:nvSpPr>
        <p:spPr>
          <a:xfrm>
            <a:off x="2379947" y="2156364"/>
            <a:ext cx="155170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21A118B-61D5-9E43-BDBD-80781B0E9328}"/>
              </a:ext>
            </a:extLst>
          </p:cNvPr>
          <p:cNvSpPr/>
          <p:nvPr/>
        </p:nvSpPr>
        <p:spPr>
          <a:xfrm>
            <a:off x="7578720" y="2156364"/>
            <a:ext cx="155170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9D13FB0-981D-334B-8CA3-E75215DC3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14" y="886689"/>
            <a:ext cx="8343783" cy="386835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xmlns="" id="{295F00F2-5C88-4E49-AA38-B288578B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11" y="0"/>
            <a:ext cx="10097989" cy="886689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好未来通用技术能力开源架构图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AFFC053-84EA-9B43-A3A1-DF8469160BF2}"/>
              </a:ext>
            </a:extLst>
          </p:cNvPr>
          <p:cNvSpPr/>
          <p:nvPr/>
        </p:nvSpPr>
        <p:spPr>
          <a:xfrm>
            <a:off x="6422065" y="1236158"/>
            <a:ext cx="414670" cy="531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42ECC54-94F3-5F47-B16C-290955741ADB}"/>
              </a:ext>
            </a:extLst>
          </p:cNvPr>
          <p:cNvSpPr/>
          <p:nvPr/>
        </p:nvSpPr>
        <p:spPr>
          <a:xfrm>
            <a:off x="5364343" y="1804902"/>
            <a:ext cx="258243" cy="511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C8BCB31-D704-FC46-B274-C29DE2B0F382}"/>
              </a:ext>
            </a:extLst>
          </p:cNvPr>
          <p:cNvSpPr/>
          <p:nvPr/>
        </p:nvSpPr>
        <p:spPr>
          <a:xfrm>
            <a:off x="4823486" y="3328121"/>
            <a:ext cx="414670" cy="531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5EBF7D7-853B-7046-AF3D-6AE6B27E803A}"/>
              </a:ext>
            </a:extLst>
          </p:cNvPr>
          <p:cNvSpPr/>
          <p:nvPr/>
        </p:nvSpPr>
        <p:spPr>
          <a:xfrm>
            <a:off x="3923573" y="3328121"/>
            <a:ext cx="414670" cy="531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37B5FAD-5AA6-374D-AB20-2EA4D4F1C8F7}"/>
              </a:ext>
            </a:extLst>
          </p:cNvPr>
          <p:cNvSpPr/>
          <p:nvPr/>
        </p:nvSpPr>
        <p:spPr>
          <a:xfrm>
            <a:off x="5700589" y="3324230"/>
            <a:ext cx="637954" cy="531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5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B0F5AA-8870-314F-BC28-6CBBBA84417D}"/>
              </a:ext>
            </a:extLst>
          </p:cNvPr>
          <p:cNvSpPr/>
          <p:nvPr/>
        </p:nvSpPr>
        <p:spPr>
          <a:xfrm>
            <a:off x="3483780" y="2136391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35C5593-19FF-DE44-AC52-5AD7448460BD}"/>
              </a:ext>
            </a:extLst>
          </p:cNvPr>
          <p:cNvSpPr/>
          <p:nvPr/>
        </p:nvSpPr>
        <p:spPr>
          <a:xfrm>
            <a:off x="1397040" y="2136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开源组件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8881A51-E208-FD4B-BB97-16425560ED2A}"/>
              </a:ext>
            </a:extLst>
          </p:cNvPr>
          <p:cNvSpPr/>
          <p:nvPr/>
        </p:nvSpPr>
        <p:spPr>
          <a:xfrm>
            <a:off x="6184697" y="213639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智慧教育解决方案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1FF477C-A564-EA4D-9FAB-330D499B32FF}"/>
              </a:ext>
            </a:extLst>
          </p:cNvPr>
          <p:cNvSpPr/>
          <p:nvPr/>
        </p:nvSpPr>
        <p:spPr>
          <a:xfrm>
            <a:off x="9124461" y="213639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教学数据集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D986BED-79B0-9E47-B8E9-AD2C40083E6C}"/>
              </a:ext>
            </a:extLst>
          </p:cNvPr>
          <p:cNvSpPr/>
          <p:nvPr/>
        </p:nvSpPr>
        <p:spPr>
          <a:xfrm>
            <a:off x="6263243" y="923711"/>
            <a:ext cx="18742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10+</a:t>
            </a:r>
            <a:endParaRPr lang="zh-CN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CE6FD92-FC1A-3949-AB2D-7C4CD08B1536}"/>
              </a:ext>
            </a:extLst>
          </p:cNvPr>
          <p:cNvSpPr/>
          <p:nvPr/>
        </p:nvSpPr>
        <p:spPr>
          <a:xfrm>
            <a:off x="9053898" y="923711"/>
            <a:ext cx="13516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5+</a:t>
            </a:r>
            <a:endParaRPr lang="zh-CN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8AF8388-B7D3-D24B-B2E0-B779C5A74912}"/>
              </a:ext>
            </a:extLst>
          </p:cNvPr>
          <p:cNvSpPr/>
          <p:nvPr/>
        </p:nvSpPr>
        <p:spPr>
          <a:xfrm>
            <a:off x="1013922" y="923711"/>
            <a:ext cx="18742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30+</a:t>
            </a:r>
            <a:endParaRPr lang="zh-CN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FE052C9-5CEC-564E-91CB-15A800D286CC}"/>
              </a:ext>
            </a:extLst>
          </p:cNvPr>
          <p:cNvSpPr/>
          <p:nvPr/>
        </p:nvSpPr>
        <p:spPr>
          <a:xfrm>
            <a:off x="3451720" y="923711"/>
            <a:ext cx="185659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3k+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B922F6C3-3F70-FA48-B20B-1FAC862D3EFB}"/>
              </a:ext>
            </a:extLst>
          </p:cNvPr>
          <p:cNvSpPr txBox="1"/>
          <p:nvPr/>
        </p:nvSpPr>
        <p:spPr>
          <a:xfrm>
            <a:off x="2107973" y="2713978"/>
            <a:ext cx="8153448" cy="131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更多历经验证迭代的能力，与开发者协同创新</a:t>
            </a:r>
            <a:endParaRPr lang="en-US" altLang="zh-CN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帮助更多开发者进入行业生态，共创价值</a:t>
            </a:r>
            <a:endParaRPr lang="en-US" altLang="zh-CN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6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911" y="1759528"/>
            <a:ext cx="10097989" cy="1254476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r>
              <a:rPr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World, Have</a:t>
            </a:r>
            <a:r>
              <a:rPr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Fun!</a:t>
            </a:r>
            <a:endParaRPr lang="zh-CN" altLang="en-US" sz="5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25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xmlns="" id="{03DEBF2C-F233-974F-8215-631760A346BD}"/>
              </a:ext>
            </a:extLst>
          </p:cNvPr>
          <p:cNvSpPr txBox="1">
            <a:spLocks/>
          </p:cNvSpPr>
          <p:nvPr/>
        </p:nvSpPr>
        <p:spPr>
          <a:xfrm>
            <a:off x="1998691" y="817418"/>
            <a:ext cx="7710427" cy="4036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95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5000" b="1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8692" y="1385455"/>
            <a:ext cx="7710427" cy="2091424"/>
          </a:xfrm>
        </p:spPr>
        <p:txBody>
          <a:bodyPr>
            <a:no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为什么一家教育公司要办一场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85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纯 技 术 大 会</a:t>
            </a:r>
          </a:p>
        </p:txBody>
      </p:sp>
    </p:spTree>
    <p:extLst>
      <p:ext uri="{BB962C8B-B14F-4D97-AF65-F5344CB8AC3E}">
        <p14:creationId xmlns:p14="http://schemas.microsoft.com/office/powerpoint/2010/main" val="18601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911" y="1831379"/>
            <a:ext cx="10097989" cy="1254476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我们重视技术的长期价值</a:t>
            </a:r>
            <a:endParaRPr lang="zh-CN" altLang="en-US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3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911" y="1510147"/>
            <a:ext cx="10097989" cy="1254476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好未来的使命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“爱和科技让教育更美好”</a:t>
            </a:r>
          </a:p>
        </p:txBody>
      </p:sp>
    </p:spTree>
    <p:extLst>
      <p:ext uri="{BB962C8B-B14F-4D97-AF65-F5344CB8AC3E}">
        <p14:creationId xmlns:p14="http://schemas.microsoft.com/office/powerpoint/2010/main" val="39837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911" y="14959"/>
            <a:ext cx="10097989" cy="778895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科技正在推动教育进步</a:t>
            </a:r>
            <a:endParaRPr lang="zh-CN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F5F5A6B-0A53-6145-9F4B-20C949DC5AD6}"/>
              </a:ext>
            </a:extLst>
          </p:cNvPr>
          <p:cNvSpPr/>
          <p:nvPr/>
        </p:nvSpPr>
        <p:spPr>
          <a:xfrm>
            <a:off x="9148574" y="32157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更有爱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76D9D839-283D-B34F-B5E6-FE21B8E2044B}"/>
              </a:ext>
            </a:extLst>
          </p:cNvPr>
          <p:cNvGrpSpPr/>
          <p:nvPr/>
        </p:nvGrpSpPr>
        <p:grpSpPr>
          <a:xfrm>
            <a:off x="5892928" y="2998473"/>
            <a:ext cx="3123782" cy="1667379"/>
            <a:chOff x="4640" y="2384"/>
            <a:chExt cx="9380" cy="497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C3CC93CA-1D1C-1E4D-8EAD-9155A85F6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38" r="31924" b="32359"/>
            <a:stretch>
              <a:fillRect/>
            </a:stretch>
          </p:blipFill>
          <p:spPr>
            <a:xfrm>
              <a:off x="4642" y="2384"/>
              <a:ext cx="3252" cy="243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1D6B5A7D-AB75-6240-9B21-E6E9E0B6A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7" t="70679"/>
            <a:stretch>
              <a:fillRect/>
            </a:stretch>
          </p:blipFill>
          <p:spPr>
            <a:xfrm>
              <a:off x="9872" y="2386"/>
              <a:ext cx="4149" cy="245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F124AED3-FCCA-0E48-A7ED-116A6E420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706" b="71138"/>
            <a:stretch>
              <a:fillRect/>
            </a:stretch>
          </p:blipFill>
          <p:spPr>
            <a:xfrm>
              <a:off x="9872" y="4932"/>
              <a:ext cx="2003" cy="242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FE8431AF-7AAC-E846-A485-97BB214F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77" t="30828" b="39609"/>
            <a:stretch>
              <a:fillRect/>
            </a:stretch>
          </p:blipFill>
          <p:spPr>
            <a:xfrm>
              <a:off x="11922" y="4928"/>
              <a:ext cx="2090" cy="242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62BB5D6A-82DF-2D47-A9B8-CE22CEF5A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2" b="76830"/>
            <a:stretch>
              <a:fillRect/>
            </a:stretch>
          </p:blipFill>
          <p:spPr>
            <a:xfrm>
              <a:off x="4640" y="4928"/>
              <a:ext cx="5138" cy="242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C7223DAA-E237-FF4B-8A6D-DCE94C2C7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714" r="70550"/>
            <a:stretch>
              <a:fillRect/>
            </a:stretch>
          </p:blipFill>
          <p:spPr>
            <a:xfrm>
              <a:off x="7992" y="2384"/>
              <a:ext cx="1787" cy="2457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7D42BDDF-0E0B-564F-9D59-D9E0CCBAE9C0}"/>
              </a:ext>
            </a:extLst>
          </p:cNvPr>
          <p:cNvGrpSpPr/>
          <p:nvPr/>
        </p:nvGrpSpPr>
        <p:grpSpPr>
          <a:xfrm>
            <a:off x="272693" y="3215780"/>
            <a:ext cx="2110666" cy="971436"/>
            <a:chOff x="8841162" y="1108009"/>
            <a:chExt cx="2110666" cy="97143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4EE6A33B-7731-A541-A7EB-BA0B11B6807F}"/>
                </a:ext>
              </a:extLst>
            </p:cNvPr>
            <p:cNvSpPr/>
            <p:nvPr/>
          </p:nvSpPr>
          <p:spPr>
            <a:xfrm>
              <a:off x="10074665" y="110800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更有料</a:t>
              </a:r>
              <a:endParaRPr lang="zh-CN" altLang="en-US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5D12523B-9924-9242-BB70-6CE5E29200AD}"/>
                </a:ext>
              </a:extLst>
            </p:cNvPr>
            <p:cNvSpPr/>
            <p:nvPr/>
          </p:nvSpPr>
          <p:spPr>
            <a:xfrm>
              <a:off x="8841162" y="1556225"/>
              <a:ext cx="21106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好未来</a:t>
              </a:r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老师帮助彝族孩子打破语言障碍</a:t>
              </a:r>
              <a:endParaRPr lang="zh-CN" altLang="en-US" sz="1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8A55C830-F3B6-6944-85E7-28E12D6FFD34}"/>
                </a:ext>
              </a:extLst>
            </p:cNvPr>
            <p:cNvSpPr/>
            <p:nvPr/>
          </p:nvSpPr>
          <p:spPr>
            <a:xfrm>
              <a:off x="10186988" y="1488357"/>
              <a:ext cx="648000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0499AC7-4FC1-5B4F-A036-43CB9181A69F}"/>
              </a:ext>
            </a:extLst>
          </p:cNvPr>
          <p:cNvSpPr/>
          <p:nvPr/>
        </p:nvSpPr>
        <p:spPr>
          <a:xfrm>
            <a:off x="9148573" y="3663996"/>
            <a:ext cx="2253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疫情期间学而思网校保障停课不停学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E8866F06-560E-4543-A060-41B20CFD0885}"/>
              </a:ext>
            </a:extLst>
          </p:cNvPr>
          <p:cNvSpPr/>
          <p:nvPr/>
        </p:nvSpPr>
        <p:spPr>
          <a:xfrm>
            <a:off x="9260898" y="3573269"/>
            <a:ext cx="648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54C0F825-DD68-5D4C-898D-6C27827E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1846" y="1064181"/>
            <a:ext cx="2960935" cy="1650894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8D97479-D26E-BA41-947D-3935D19FD353}"/>
              </a:ext>
            </a:extLst>
          </p:cNvPr>
          <p:cNvGrpSpPr/>
          <p:nvPr/>
        </p:nvGrpSpPr>
        <p:grpSpPr>
          <a:xfrm>
            <a:off x="272693" y="1367496"/>
            <a:ext cx="2110666" cy="967382"/>
            <a:chOff x="8972692" y="1367496"/>
            <a:chExt cx="2110666" cy="96738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9591F0AF-C86B-DB4E-9E94-4F59455C1EA5}"/>
                </a:ext>
              </a:extLst>
            </p:cNvPr>
            <p:cNvSpPr/>
            <p:nvPr/>
          </p:nvSpPr>
          <p:spPr>
            <a:xfrm>
              <a:off x="10206195" y="1367496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更有趣</a:t>
              </a:r>
              <a:endParaRPr lang="zh-CN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C97CEF9E-0385-7740-A4AC-688F1C9F8F67}"/>
                </a:ext>
              </a:extLst>
            </p:cNvPr>
            <p:cNvSpPr/>
            <p:nvPr/>
          </p:nvSpPr>
          <p:spPr>
            <a:xfrm>
              <a:off x="8972692" y="1811658"/>
              <a:ext cx="21106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T-Creator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帮助老师快速制作互动教学课件</a:t>
              </a:r>
              <a:endParaRPr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A3B0460C-1AFF-C842-8062-9A973032907D}"/>
                </a:ext>
              </a:extLst>
            </p:cNvPr>
            <p:cNvSpPr/>
            <p:nvPr/>
          </p:nvSpPr>
          <p:spPr>
            <a:xfrm>
              <a:off x="10318518" y="1728523"/>
              <a:ext cx="648000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9A674459-E0B8-1D49-8709-0C62E799834D}"/>
              </a:ext>
            </a:extLst>
          </p:cNvPr>
          <p:cNvGrpSpPr/>
          <p:nvPr/>
        </p:nvGrpSpPr>
        <p:grpSpPr>
          <a:xfrm>
            <a:off x="9148573" y="1372486"/>
            <a:ext cx="2253502" cy="959425"/>
            <a:chOff x="8829856" y="1355087"/>
            <a:chExt cx="2253502" cy="95942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C3A731B8-CD65-F542-8011-0FB1F27A1926}"/>
                </a:ext>
              </a:extLst>
            </p:cNvPr>
            <p:cNvSpPr/>
            <p:nvPr/>
          </p:nvSpPr>
          <p:spPr>
            <a:xfrm>
              <a:off x="8829856" y="1355087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更有效</a:t>
              </a:r>
              <a:endParaRPr lang="zh-CN" altLang="en-US" b="1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A9CFFC0C-9DCA-B442-B4ED-23738F575F64}"/>
                </a:ext>
              </a:extLst>
            </p:cNvPr>
            <p:cNvSpPr/>
            <p:nvPr/>
          </p:nvSpPr>
          <p:spPr>
            <a:xfrm>
              <a:off x="8829856" y="1791292"/>
              <a:ext cx="22535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T-Board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让在线课堂板书清晰流畅多向互动</a:t>
              </a:r>
              <a:endParaRPr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BB363476-6577-9446-A23F-21B28E7D5EA4}"/>
                </a:ext>
              </a:extLst>
            </p:cNvPr>
            <p:cNvSpPr/>
            <p:nvPr/>
          </p:nvSpPr>
          <p:spPr>
            <a:xfrm>
              <a:off x="8942181" y="1718141"/>
              <a:ext cx="648000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3A36C0ED-B66B-6348-AA11-21A9DCFDE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928" y="1062138"/>
            <a:ext cx="3123782" cy="16673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609CB0-F43F-784C-84FC-7687FD7724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1846" y="3007104"/>
            <a:ext cx="2960935" cy="16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>
            <a:extLst>
              <a:ext uri="{FF2B5EF4-FFF2-40B4-BE49-F238E27FC236}">
                <a16:creationId xmlns:a16="http://schemas.microsoft.com/office/drawing/2014/main" xmlns="" id="{C118858A-9814-EF4F-B88E-730966564E05}"/>
              </a:ext>
            </a:extLst>
          </p:cNvPr>
          <p:cNvSpPr/>
          <p:nvPr/>
        </p:nvSpPr>
        <p:spPr>
          <a:xfrm>
            <a:off x="631665" y="917307"/>
            <a:ext cx="10444480" cy="3878351"/>
          </a:xfrm>
          <a:prstGeom prst="roundRect">
            <a:avLst>
              <a:gd name="adj" fmla="val 5926"/>
            </a:avLst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xmlns="" id="{257974C3-0A6B-D34C-902C-C1366CE12163}"/>
              </a:ext>
            </a:extLst>
          </p:cNvPr>
          <p:cNvGrpSpPr/>
          <p:nvPr/>
        </p:nvGrpSpPr>
        <p:grpSpPr>
          <a:xfrm>
            <a:off x="969957" y="1408146"/>
            <a:ext cx="3128745" cy="2846370"/>
            <a:chOff x="1133431" y="1276143"/>
            <a:chExt cx="2678982" cy="1883689"/>
          </a:xfrm>
        </p:grpSpPr>
        <p:sp>
          <p:nvSpPr>
            <p:cNvPr id="72" name="圆角矩形 71">
              <a:extLst>
                <a:ext uri="{FF2B5EF4-FFF2-40B4-BE49-F238E27FC236}">
                  <a16:creationId xmlns:a16="http://schemas.microsoft.com/office/drawing/2014/main" xmlns="" id="{C68F4902-4409-D345-B5F7-8BE47C3DB890}"/>
                </a:ext>
              </a:extLst>
            </p:cNvPr>
            <p:cNvSpPr/>
            <p:nvPr/>
          </p:nvSpPr>
          <p:spPr>
            <a:xfrm>
              <a:off x="1133431" y="1276143"/>
              <a:ext cx="1182504" cy="342676"/>
            </a:xfrm>
            <a:prstGeom prst="roundRect">
              <a:avLst/>
            </a:prstGeom>
            <a:solidFill>
              <a:srgbClr val="4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圆角矩形 72">
              <a:extLst>
                <a:ext uri="{FF2B5EF4-FFF2-40B4-BE49-F238E27FC236}">
                  <a16:creationId xmlns:a16="http://schemas.microsoft.com/office/drawing/2014/main" xmlns="" id="{91D2BCFE-F843-B84C-B575-70C19C7B59D1}"/>
                </a:ext>
              </a:extLst>
            </p:cNvPr>
            <p:cNvSpPr/>
            <p:nvPr/>
          </p:nvSpPr>
          <p:spPr>
            <a:xfrm>
              <a:off x="2627612" y="1276143"/>
              <a:ext cx="1182504" cy="342676"/>
            </a:xfrm>
            <a:prstGeom prst="roundRect">
              <a:avLst/>
            </a:prstGeom>
            <a:solidFill>
              <a:srgbClr val="4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圆角矩形 73">
              <a:extLst>
                <a:ext uri="{FF2B5EF4-FFF2-40B4-BE49-F238E27FC236}">
                  <a16:creationId xmlns:a16="http://schemas.microsoft.com/office/drawing/2014/main" xmlns="" id="{638FB20C-A3E5-1540-B8DD-5EBFDE9048E5}"/>
                </a:ext>
              </a:extLst>
            </p:cNvPr>
            <p:cNvSpPr/>
            <p:nvPr/>
          </p:nvSpPr>
          <p:spPr>
            <a:xfrm>
              <a:off x="1135728" y="1784053"/>
              <a:ext cx="1182504" cy="342676"/>
            </a:xfrm>
            <a:prstGeom prst="roundRect">
              <a:avLst/>
            </a:prstGeom>
            <a:solidFill>
              <a:srgbClr val="4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圆角矩形 74">
              <a:extLst>
                <a:ext uri="{FF2B5EF4-FFF2-40B4-BE49-F238E27FC236}">
                  <a16:creationId xmlns:a16="http://schemas.microsoft.com/office/drawing/2014/main" xmlns="" id="{69A380DD-8E11-D44C-9BD3-D5C325FF6E08}"/>
                </a:ext>
              </a:extLst>
            </p:cNvPr>
            <p:cNvSpPr/>
            <p:nvPr/>
          </p:nvSpPr>
          <p:spPr>
            <a:xfrm>
              <a:off x="2629909" y="1784053"/>
              <a:ext cx="1182504" cy="342676"/>
            </a:xfrm>
            <a:prstGeom prst="roundRect">
              <a:avLst/>
            </a:prstGeom>
            <a:solidFill>
              <a:srgbClr val="4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圆角矩形 75">
              <a:extLst>
                <a:ext uri="{FF2B5EF4-FFF2-40B4-BE49-F238E27FC236}">
                  <a16:creationId xmlns:a16="http://schemas.microsoft.com/office/drawing/2014/main" xmlns="" id="{A5902B52-16E2-DB4D-919E-BE8B20A77267}"/>
                </a:ext>
              </a:extLst>
            </p:cNvPr>
            <p:cNvSpPr/>
            <p:nvPr/>
          </p:nvSpPr>
          <p:spPr>
            <a:xfrm>
              <a:off x="1133431" y="2309246"/>
              <a:ext cx="1182504" cy="342676"/>
            </a:xfrm>
            <a:prstGeom prst="roundRect">
              <a:avLst/>
            </a:prstGeom>
            <a:solidFill>
              <a:srgbClr val="4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圆角矩形 76">
              <a:extLst>
                <a:ext uri="{FF2B5EF4-FFF2-40B4-BE49-F238E27FC236}">
                  <a16:creationId xmlns:a16="http://schemas.microsoft.com/office/drawing/2014/main" xmlns="" id="{BDF663E2-2EF5-A546-8326-5AE05A08D7B9}"/>
                </a:ext>
              </a:extLst>
            </p:cNvPr>
            <p:cNvSpPr/>
            <p:nvPr/>
          </p:nvSpPr>
          <p:spPr>
            <a:xfrm>
              <a:off x="2627612" y="2309246"/>
              <a:ext cx="1182504" cy="342676"/>
            </a:xfrm>
            <a:prstGeom prst="roundRect">
              <a:avLst/>
            </a:prstGeom>
            <a:solidFill>
              <a:srgbClr val="4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圆角矩形 77">
              <a:extLst>
                <a:ext uri="{FF2B5EF4-FFF2-40B4-BE49-F238E27FC236}">
                  <a16:creationId xmlns:a16="http://schemas.microsoft.com/office/drawing/2014/main" xmlns="" id="{67C43805-FE29-FC49-8616-89FD1330CFDE}"/>
                </a:ext>
              </a:extLst>
            </p:cNvPr>
            <p:cNvSpPr/>
            <p:nvPr/>
          </p:nvSpPr>
          <p:spPr>
            <a:xfrm>
              <a:off x="1135728" y="2817156"/>
              <a:ext cx="1182504" cy="342676"/>
            </a:xfrm>
            <a:prstGeom prst="roundRect">
              <a:avLst/>
            </a:prstGeom>
            <a:solidFill>
              <a:srgbClr val="4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圆角矩形 78">
              <a:extLst>
                <a:ext uri="{FF2B5EF4-FFF2-40B4-BE49-F238E27FC236}">
                  <a16:creationId xmlns:a16="http://schemas.microsoft.com/office/drawing/2014/main" xmlns="" id="{36D7F2FE-8C30-A545-B1C5-3070007E5D4A}"/>
                </a:ext>
              </a:extLst>
            </p:cNvPr>
            <p:cNvSpPr/>
            <p:nvPr/>
          </p:nvSpPr>
          <p:spPr>
            <a:xfrm>
              <a:off x="2629909" y="2817156"/>
              <a:ext cx="1182504" cy="342676"/>
            </a:xfrm>
            <a:prstGeom prst="roundRect">
              <a:avLst/>
            </a:prstGeom>
            <a:solidFill>
              <a:srgbClr val="4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911" y="0"/>
            <a:ext cx="10097989" cy="886689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对技术的长期投入，好未来无比坚定</a:t>
            </a:r>
            <a:endParaRPr lang="zh-CN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国内教育行业首家">
            <a:extLst>
              <a:ext uri="{FF2B5EF4-FFF2-40B4-BE49-F238E27FC236}">
                <a16:creationId xmlns:a16="http://schemas.microsoft.com/office/drawing/2014/main" xmlns="" id="{FD3D5B1B-ED7E-B14C-A608-DCB24D33C944}"/>
              </a:ext>
            </a:extLst>
          </p:cNvPr>
          <p:cNvSpPr/>
          <p:nvPr/>
        </p:nvSpPr>
        <p:spPr>
          <a:xfrm>
            <a:off x="9168834" y="3948487"/>
            <a:ext cx="846386" cy="169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/>
          <a:p>
            <a:pPr>
              <a:defRPr sz="24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教培</a:t>
            </a:r>
            <a:r>
              <a:rPr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sz="1100" dirty="0" err="1">
                <a:latin typeface="微软雅黑" panose="020B0503020204020204" pitchFamily="34" charset="-122"/>
                <a:ea typeface="微软雅黑" panose="020B0503020204020204" pitchFamily="34" charset="-122"/>
                <a:cs typeface="Lato Bold"/>
                <a:sym typeface="Lato Bold"/>
              </a:rPr>
              <a:t>首家</a:t>
            </a:r>
            <a:endParaRPr sz="1100" dirty="0">
              <a:latin typeface="微软雅黑" panose="020B0503020204020204" pitchFamily="34" charset="-122"/>
              <a:ea typeface="微软雅黑" panose="020B0503020204020204" pitchFamily="34" charset="-122"/>
              <a:cs typeface="Lato Bold"/>
              <a:sym typeface="Lato Bold"/>
            </a:endParaRPr>
          </a:p>
        </p:txBody>
      </p:sp>
      <p:sp>
        <p:nvSpPr>
          <p:cNvPr id="38" name="326">
            <a:extLst>
              <a:ext uri="{FF2B5EF4-FFF2-40B4-BE49-F238E27FC236}">
                <a16:creationId xmlns:a16="http://schemas.microsoft.com/office/drawing/2014/main" xmlns="" id="{F4B83988-541C-2248-9C74-FF999228B173}"/>
              </a:ext>
            </a:extLst>
          </p:cNvPr>
          <p:cNvSpPr>
            <a:spLocks noChangeAspect="1"/>
          </p:cNvSpPr>
          <p:nvPr/>
        </p:nvSpPr>
        <p:spPr>
          <a:xfrm>
            <a:off x="7955741" y="1317590"/>
            <a:ext cx="950400" cy="911503"/>
          </a:xfrm>
          <a:prstGeom prst="ellipse">
            <a:avLst/>
          </a:prstGeom>
          <a:solidFill>
            <a:srgbClr val="FFFFFF"/>
          </a:solidFill>
          <a:ln w="63500" cap="flat">
            <a:solidFill>
              <a:srgbClr val="4899ED"/>
            </a:solidFill>
            <a:prstDash val="solid"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>
            <a:lvl1pPr algn="ctr">
              <a:defRPr>
                <a:solidFill>
                  <a:srgbClr val="D89548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成组">
            <a:extLst>
              <a:ext uri="{FF2B5EF4-FFF2-40B4-BE49-F238E27FC236}">
                <a16:creationId xmlns:a16="http://schemas.microsoft.com/office/drawing/2014/main" xmlns="" id="{7EC00C37-F1E6-EA4C-AC1F-E6E5F217795F}"/>
              </a:ext>
            </a:extLst>
          </p:cNvPr>
          <p:cNvGrpSpPr/>
          <p:nvPr/>
        </p:nvGrpSpPr>
        <p:grpSpPr>
          <a:xfrm>
            <a:off x="9168834" y="1463782"/>
            <a:ext cx="1461939" cy="626830"/>
            <a:chOff x="117255" y="-112443"/>
            <a:chExt cx="2165491" cy="1344885"/>
          </a:xfrm>
        </p:grpSpPr>
        <p:sp>
          <p:nvSpPr>
            <p:cNvPr id="64" name="专利">
              <a:extLst>
                <a:ext uri="{FF2B5EF4-FFF2-40B4-BE49-F238E27FC236}">
                  <a16:creationId xmlns:a16="http://schemas.microsoft.com/office/drawing/2014/main" xmlns="" id="{3CABA7E6-DF12-E245-B3B5-4384B9255FF8}"/>
                </a:ext>
              </a:extLst>
            </p:cNvPr>
            <p:cNvSpPr/>
            <p:nvPr/>
          </p:nvSpPr>
          <p:spPr>
            <a:xfrm>
              <a:off x="117255" y="-112443"/>
              <a:ext cx="1595625" cy="462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 algn="ctr">
                <a:defRPr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教育科技专利</a:t>
              </a:r>
              <a:endParaRPr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国内教育行业 No.1…">
              <a:extLst>
                <a:ext uri="{FF2B5EF4-FFF2-40B4-BE49-F238E27FC236}">
                  <a16:creationId xmlns:a16="http://schemas.microsoft.com/office/drawing/2014/main" xmlns="" id="{76E09A03-A21B-A248-9490-231C71CDC7E2}"/>
                </a:ext>
              </a:extLst>
            </p:cNvPr>
            <p:cNvSpPr/>
            <p:nvPr/>
          </p:nvSpPr>
          <p:spPr>
            <a:xfrm>
              <a:off x="117255" y="506063"/>
              <a:ext cx="2165491" cy="726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400"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国内教育行业</a:t>
              </a:r>
              <a:r>
                <a:rPr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Lato Bold"/>
                </a:rPr>
                <a:t>领先</a:t>
              </a:r>
              <a:endParaRPr sz="1100" dirty="0">
                <a:latin typeface="微软雅黑" panose="020B0503020204020204" pitchFamily="34" charset="-122"/>
                <a:ea typeface="微软雅黑" panose="020B0503020204020204" pitchFamily="34" charset="-122"/>
                <a:cs typeface="Lato Bold"/>
                <a:sym typeface="Lato Bold"/>
              </a:endParaRPr>
            </a:p>
            <a:p>
              <a:pPr>
                <a:defRPr sz="2400"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发明专利占比</a:t>
              </a:r>
              <a:r>
                <a:rPr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Lato Bold"/>
                </a:rPr>
                <a:t>5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sym typeface="Lato Bold"/>
                </a:rPr>
                <a:t>0</a:t>
              </a:r>
              <a:r>
                <a:rPr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Bold"/>
                  <a:sym typeface="Lato Bold"/>
                </a:rPr>
                <a:t>%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Bold"/>
                  <a:sym typeface="Lato Bold"/>
                </a:rPr>
                <a:t>以上</a:t>
              </a:r>
              <a:endParaRPr sz="1100" dirty="0">
                <a:latin typeface="微软雅黑" panose="020B0503020204020204" pitchFamily="34" charset="-122"/>
                <a:ea typeface="微软雅黑" panose="020B0503020204020204" pitchFamily="34" charset="-122"/>
                <a:cs typeface="Lato Bold"/>
                <a:sym typeface="Lato Bold"/>
              </a:endParaRPr>
            </a:p>
          </p:txBody>
        </p:sp>
      </p:grpSp>
      <p:sp>
        <p:nvSpPr>
          <p:cNvPr id="40" name="434">
            <a:extLst>
              <a:ext uri="{FF2B5EF4-FFF2-40B4-BE49-F238E27FC236}">
                <a16:creationId xmlns:a16="http://schemas.microsoft.com/office/drawing/2014/main" xmlns="" id="{7E1C2B8E-E2F3-DD43-8E2C-4A9DA2421AE0}"/>
              </a:ext>
            </a:extLst>
          </p:cNvPr>
          <p:cNvSpPr/>
          <p:nvPr/>
        </p:nvSpPr>
        <p:spPr>
          <a:xfrm>
            <a:off x="7955741" y="2422619"/>
            <a:ext cx="950400" cy="947085"/>
          </a:xfrm>
          <a:prstGeom prst="ellipse">
            <a:avLst/>
          </a:prstGeom>
          <a:solidFill>
            <a:srgbClr val="FFFFFF"/>
          </a:solidFill>
          <a:ln w="63500" cap="flat">
            <a:solidFill>
              <a:srgbClr val="4899ED"/>
            </a:solidFill>
            <a:prstDash val="solid"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>
            <a:lvl1pPr algn="ctr">
              <a:defRPr>
                <a:solidFill>
                  <a:srgbClr val="D89548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成组">
            <a:extLst>
              <a:ext uri="{FF2B5EF4-FFF2-40B4-BE49-F238E27FC236}">
                <a16:creationId xmlns:a16="http://schemas.microsoft.com/office/drawing/2014/main" xmlns="" id="{8E57C0D7-9889-5E4F-B722-46564ED47A45}"/>
              </a:ext>
            </a:extLst>
          </p:cNvPr>
          <p:cNvGrpSpPr/>
          <p:nvPr/>
        </p:nvGrpSpPr>
        <p:grpSpPr>
          <a:xfrm>
            <a:off x="9168834" y="2637361"/>
            <a:ext cx="1128513" cy="441419"/>
            <a:chOff x="49281" y="-141160"/>
            <a:chExt cx="1511252" cy="947078"/>
          </a:xfrm>
        </p:grpSpPr>
        <p:sp>
          <p:nvSpPr>
            <p:cNvPr id="62" name="软件著作权">
              <a:extLst>
                <a:ext uri="{FF2B5EF4-FFF2-40B4-BE49-F238E27FC236}">
                  <a16:creationId xmlns:a16="http://schemas.microsoft.com/office/drawing/2014/main" xmlns="" id="{BF1F76F3-BCBA-C744-A875-9E1C841C4E3D}"/>
                </a:ext>
              </a:extLst>
            </p:cNvPr>
            <p:cNvSpPr/>
            <p:nvPr/>
          </p:nvSpPr>
          <p:spPr>
            <a:xfrm>
              <a:off x="49281" y="-141160"/>
              <a:ext cx="1202133" cy="462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 algn="ctr">
                <a:defRPr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 algn="l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软件著作权</a:t>
              </a:r>
              <a:endParaRPr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国内教育行业领先">
              <a:extLst>
                <a:ext uri="{FF2B5EF4-FFF2-40B4-BE49-F238E27FC236}">
                  <a16:creationId xmlns:a16="http://schemas.microsoft.com/office/drawing/2014/main" xmlns="" id="{543B016C-4FD3-3544-82ED-0FC5E3E76B99}"/>
                </a:ext>
              </a:extLst>
            </p:cNvPr>
            <p:cNvSpPr/>
            <p:nvPr/>
          </p:nvSpPr>
          <p:spPr>
            <a:xfrm>
              <a:off x="49281" y="442729"/>
              <a:ext cx="1511252" cy="363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400"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Bold"/>
                  <a:sym typeface="Lato Bold"/>
                </a:rPr>
                <a:t>国内教育行业</a:t>
              </a:r>
              <a:r>
                <a:rPr sz="1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Lato Bold"/>
                  <a:sym typeface="Lato Bold"/>
                </a:rPr>
                <a:t>领先</a:t>
              </a:r>
              <a:endParaRPr sz="1100" dirty="0">
                <a:latin typeface="微软雅黑" panose="020B0503020204020204" pitchFamily="34" charset="-122"/>
                <a:ea typeface="微软雅黑" panose="020B0503020204020204" pitchFamily="34" charset="-122"/>
                <a:cs typeface="Lato Bold"/>
                <a:sym typeface="Lato Bold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2E4AF530-BC03-C444-9EFC-CCFCD32F80B4}"/>
              </a:ext>
            </a:extLst>
          </p:cNvPr>
          <p:cNvSpPr/>
          <p:nvPr/>
        </p:nvSpPr>
        <p:spPr>
          <a:xfrm>
            <a:off x="1115746" y="150879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大前端中台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173A84FF-C677-C348-90CF-7DA7F33EFA95}"/>
              </a:ext>
            </a:extLst>
          </p:cNvPr>
          <p:cNvSpPr/>
          <p:nvPr/>
        </p:nvSpPr>
        <p:spPr>
          <a:xfrm>
            <a:off x="1123879" y="385276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脑认知中台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FBB2B8B2-B178-CA42-9015-927426FD8CFC}"/>
              </a:ext>
            </a:extLst>
          </p:cNvPr>
          <p:cNvSpPr/>
          <p:nvPr/>
        </p:nvSpPr>
        <p:spPr>
          <a:xfrm>
            <a:off x="9076501" y="364071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博士后工作站</a:t>
            </a:r>
            <a:endParaRPr lang="zh-CN" altLang="en-US" sz="1400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C575513E-6BD1-D641-837D-EABD1355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22" y="3488106"/>
            <a:ext cx="919986" cy="999332"/>
          </a:xfrm>
          <a:prstGeom prst="rect">
            <a:avLst/>
          </a:prstGeom>
        </p:spPr>
      </p:pic>
      <p:cxnSp>
        <p:nvCxnSpPr>
          <p:cNvPr id="53" name="直接连接符 59">
            <a:extLst>
              <a:ext uri="{FF2B5EF4-FFF2-40B4-BE49-F238E27FC236}">
                <a16:creationId xmlns:a16="http://schemas.microsoft.com/office/drawing/2014/main" xmlns="" id="{5ACFD39F-B498-A34D-B778-456BA75CF5B3}"/>
              </a:ext>
            </a:extLst>
          </p:cNvPr>
          <p:cNvCxnSpPr/>
          <p:nvPr/>
        </p:nvCxnSpPr>
        <p:spPr>
          <a:xfrm>
            <a:off x="4272843" y="1324275"/>
            <a:ext cx="0" cy="3014113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接连接符 60">
            <a:extLst>
              <a:ext uri="{FF2B5EF4-FFF2-40B4-BE49-F238E27FC236}">
                <a16:creationId xmlns:a16="http://schemas.microsoft.com/office/drawing/2014/main" xmlns="" id="{2E39B4CA-1866-6F48-A5C2-437C795C6F6D}"/>
              </a:ext>
            </a:extLst>
          </p:cNvPr>
          <p:cNvCxnSpPr/>
          <p:nvPr/>
        </p:nvCxnSpPr>
        <p:spPr>
          <a:xfrm>
            <a:off x="7544518" y="1273082"/>
            <a:ext cx="0" cy="3029311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59C0ACC9-C0B3-3449-8DF8-7FA3B75EA90C}"/>
              </a:ext>
            </a:extLst>
          </p:cNvPr>
          <p:cNvGrpSpPr/>
          <p:nvPr/>
        </p:nvGrpSpPr>
        <p:grpSpPr>
          <a:xfrm>
            <a:off x="4472075" y="1036320"/>
            <a:ext cx="2874687" cy="3309996"/>
            <a:chOff x="9200848" y="4103252"/>
            <a:chExt cx="6057246" cy="7101706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xmlns="" id="{C56D2BAA-65C9-984B-98C0-1E3C58323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9283"/>
            <a:stretch>
              <a:fillRect/>
            </a:stretch>
          </p:blipFill>
          <p:spPr>
            <a:xfrm>
              <a:off x="9200848" y="4348420"/>
              <a:ext cx="3029983" cy="2016850"/>
            </a:xfrm>
            <a:prstGeom prst="rect">
              <a:avLst/>
            </a:prstGeom>
          </p:spPr>
        </p:pic>
        <p:pic>
          <p:nvPicPr>
            <p:cNvPr id="58" name="图像" descr="图像">
              <a:extLst>
                <a:ext uri="{FF2B5EF4-FFF2-40B4-BE49-F238E27FC236}">
                  <a16:creationId xmlns:a16="http://schemas.microsoft.com/office/drawing/2014/main" xmlns="" id="{400066F0-D38A-FF43-9305-ECB40470D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53" r="22528" b="2599"/>
            <a:stretch>
              <a:fillRect/>
            </a:stretch>
          </p:blipFill>
          <p:spPr>
            <a:xfrm>
              <a:off x="12228121" y="4103252"/>
              <a:ext cx="3029973" cy="24874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9" name="图像" descr="图像">
              <a:extLst>
                <a:ext uri="{FF2B5EF4-FFF2-40B4-BE49-F238E27FC236}">
                  <a16:creationId xmlns:a16="http://schemas.microsoft.com/office/drawing/2014/main" xmlns="" id="{8A433ECF-10AE-094B-815B-CAC947AE6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09526" y="6906671"/>
              <a:ext cx="2215244" cy="16764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xmlns="" id="{5F687748-DC60-A940-B245-A29114B85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1" t="11274" r="11336" b="11272"/>
            <a:stretch>
              <a:fillRect/>
            </a:stretch>
          </p:blipFill>
          <p:spPr>
            <a:xfrm>
              <a:off x="12736472" y="6804976"/>
              <a:ext cx="2059225" cy="207291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xmlns="" id="{394917B5-CCDC-584B-B9DC-5A4D2DD64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2932" y="9302193"/>
              <a:ext cx="1902765" cy="1902765"/>
            </a:xfrm>
            <a:prstGeom prst="rect">
              <a:avLst/>
            </a:prstGeom>
          </p:spPr>
        </p:pic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xmlns="" id="{A8E70185-5961-D147-ADE5-E2AAEA64C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765" y="3410703"/>
            <a:ext cx="885583" cy="97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7131706-A1C6-C146-AEDA-2CC6EF7BE3D9}"/>
              </a:ext>
            </a:extLst>
          </p:cNvPr>
          <p:cNvSpPr/>
          <p:nvPr/>
        </p:nvSpPr>
        <p:spPr>
          <a:xfrm>
            <a:off x="2955631" y="307424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数据中台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xmlns="" id="{B787AC6E-A56E-3542-88EE-E6386AA07A7A}"/>
              </a:ext>
            </a:extLst>
          </p:cNvPr>
          <p:cNvSpPr/>
          <p:nvPr/>
        </p:nvSpPr>
        <p:spPr>
          <a:xfrm>
            <a:off x="1280982" y="3088587"/>
            <a:ext cx="739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AI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中台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xmlns="" id="{D2FB369B-E69B-C848-9A35-AC6EDF5407B1}"/>
              </a:ext>
            </a:extLst>
          </p:cNvPr>
          <p:cNvSpPr/>
          <p:nvPr/>
        </p:nvSpPr>
        <p:spPr>
          <a:xfrm>
            <a:off x="2858062" y="150345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服务端中台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xmlns="" id="{92DA0AC6-8E79-CF4D-AD4D-1F99606371D5}"/>
              </a:ext>
            </a:extLst>
          </p:cNvPr>
          <p:cNvSpPr/>
          <p:nvPr/>
        </p:nvSpPr>
        <p:spPr>
          <a:xfrm>
            <a:off x="2942378" y="229370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测试中台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466AF67C-8633-6D49-9936-65F29934BC32}"/>
              </a:ext>
            </a:extLst>
          </p:cNvPr>
          <p:cNvSpPr/>
          <p:nvPr/>
        </p:nvSpPr>
        <p:spPr>
          <a:xfrm>
            <a:off x="1199230" y="230029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直播中台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F7387A3C-6439-1547-ADAE-32F9C0641E80}"/>
              </a:ext>
            </a:extLst>
          </p:cNvPr>
          <p:cNvSpPr/>
          <p:nvPr/>
        </p:nvSpPr>
        <p:spPr>
          <a:xfrm>
            <a:off x="2962664" y="383388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内容中台</a:t>
            </a:r>
          </a:p>
        </p:txBody>
      </p:sp>
    </p:spTree>
    <p:extLst>
      <p:ext uri="{BB962C8B-B14F-4D97-AF65-F5344CB8AC3E}">
        <p14:creationId xmlns:p14="http://schemas.microsoft.com/office/powerpoint/2010/main" val="24547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911" y="0"/>
            <a:ext cx="10097989" cy="886689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技术荣誉</a:t>
            </a:r>
            <a:endParaRPr lang="zh-CN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B758A58-CBF2-4442-AF17-1B3852BB8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7" b="588"/>
          <a:stretch/>
        </p:blipFill>
        <p:spPr>
          <a:xfrm>
            <a:off x="9523140" y="1572700"/>
            <a:ext cx="1483606" cy="18720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5642FFD-60F7-624E-99E2-2724EBB73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"/>
          <a:stretch>
            <a:fillRect/>
          </a:stretch>
        </p:blipFill>
        <p:spPr>
          <a:xfrm>
            <a:off x="513071" y="1650835"/>
            <a:ext cx="2425035" cy="17207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A98415EA-51B6-8441-B305-B0E89BDA090F}"/>
              </a:ext>
            </a:extLst>
          </p:cNvPr>
          <p:cNvSpPr txBox="1"/>
          <p:nvPr/>
        </p:nvSpPr>
        <p:spPr>
          <a:xfrm>
            <a:off x="3306768" y="3680575"/>
            <a:ext cx="2813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</a:rPr>
              <a:t>多篇论文入选国际学术顶会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1A8AE7B0-9ABC-654A-8B77-28578372C38A}"/>
              </a:ext>
            </a:extLst>
          </p:cNvPr>
          <p:cNvGrpSpPr/>
          <p:nvPr/>
        </p:nvGrpSpPr>
        <p:grpSpPr>
          <a:xfrm>
            <a:off x="3351840" y="1715933"/>
            <a:ext cx="2720679" cy="1590528"/>
            <a:chOff x="9971168" y="1699017"/>
            <a:chExt cx="3325787" cy="194427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F870C54A-4801-E748-8600-57AE6669E889}"/>
                </a:ext>
              </a:extLst>
            </p:cNvPr>
            <p:cNvSpPr txBox="1"/>
            <p:nvPr/>
          </p:nvSpPr>
          <p:spPr>
            <a:xfrm>
              <a:off x="9971169" y="1699017"/>
              <a:ext cx="1599232" cy="591035"/>
            </a:xfrm>
            <a:prstGeom prst="rect">
              <a:avLst/>
            </a:prstGeom>
            <a:solidFill>
              <a:srgbClr val="FF6A00"/>
            </a:solidFill>
            <a:ln w="12700" cap="flat">
              <a:noFill/>
              <a:miter lim="400000"/>
            </a:ln>
            <a:effectLst/>
          </p:spPr>
          <p:txBody>
            <a:bodyPr wrap="square" lIns="52484" tIns="52484" rIns="52484" bIns="52484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821055">
                <a:defRPr sz="3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AIED 2020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ACC4A1F8-A166-E04F-B971-61E4F898190A}"/>
                </a:ext>
              </a:extLst>
            </p:cNvPr>
            <p:cNvSpPr txBox="1"/>
            <p:nvPr/>
          </p:nvSpPr>
          <p:spPr>
            <a:xfrm>
              <a:off x="11693902" y="3057926"/>
              <a:ext cx="1599232" cy="585370"/>
            </a:xfrm>
            <a:prstGeom prst="rect">
              <a:avLst/>
            </a:prstGeom>
            <a:solidFill>
              <a:srgbClr val="FF6A00"/>
            </a:solidFill>
            <a:ln w="12700" cap="flat">
              <a:noFill/>
              <a:miter lim="400000"/>
            </a:ln>
            <a:effectLst/>
          </p:spPr>
          <p:txBody>
            <a:bodyPr wrap="square" lIns="52484" tIns="52484" rIns="52484" bIns="52484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821055"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EDM 2020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3CB8AF6D-5792-0445-8AB2-DD98D2B3A8F1}"/>
                </a:ext>
              </a:extLst>
            </p:cNvPr>
            <p:cNvSpPr txBox="1"/>
            <p:nvPr/>
          </p:nvSpPr>
          <p:spPr>
            <a:xfrm>
              <a:off x="11697723" y="1704681"/>
              <a:ext cx="1599232" cy="576861"/>
            </a:xfrm>
            <a:prstGeom prst="rect">
              <a:avLst/>
            </a:prstGeom>
            <a:solidFill>
              <a:srgbClr val="FF6A00"/>
            </a:solidFill>
            <a:ln w="12700" cap="flat">
              <a:noFill/>
              <a:miter lim="400000"/>
            </a:ln>
            <a:effectLst/>
          </p:spPr>
          <p:txBody>
            <a:bodyPr wrap="square" lIns="52484" tIns="52484" rIns="52484" bIns="52484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821055"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NCME 2020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268EA570-E811-3241-8BFA-8B9A7157372B}"/>
                </a:ext>
              </a:extLst>
            </p:cNvPr>
            <p:cNvSpPr txBox="1"/>
            <p:nvPr/>
          </p:nvSpPr>
          <p:spPr>
            <a:xfrm>
              <a:off x="9971168" y="2372332"/>
              <a:ext cx="1599231" cy="591035"/>
            </a:xfrm>
            <a:prstGeom prst="rect">
              <a:avLst/>
            </a:prstGeom>
            <a:solidFill>
              <a:srgbClr val="FF6A00"/>
            </a:solidFill>
            <a:ln w="12700" cap="flat">
              <a:noFill/>
              <a:miter lim="400000"/>
            </a:ln>
            <a:effectLst/>
          </p:spPr>
          <p:txBody>
            <a:bodyPr wrap="square" lIns="52484" tIns="52484" rIns="52484" bIns="52484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821055"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AAAI 2020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D0CEFE0C-2126-0A4C-AA42-C981E3CB023B}"/>
                </a:ext>
              </a:extLst>
            </p:cNvPr>
            <p:cNvSpPr txBox="1"/>
            <p:nvPr/>
          </p:nvSpPr>
          <p:spPr>
            <a:xfrm>
              <a:off x="11697723" y="2372332"/>
              <a:ext cx="1599231" cy="591035"/>
            </a:xfrm>
            <a:prstGeom prst="rect">
              <a:avLst/>
            </a:prstGeom>
            <a:solidFill>
              <a:srgbClr val="FF6A00"/>
            </a:solidFill>
            <a:ln w="12700" cap="flat">
              <a:noFill/>
              <a:miter lim="400000"/>
            </a:ln>
            <a:effectLst/>
          </p:spPr>
          <p:txBody>
            <a:bodyPr wrap="square" lIns="52484" tIns="52484" rIns="52484" bIns="52484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821055"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WWW 2020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264D8BFB-3EEC-D341-93C9-DA28BC0AB9BA}"/>
                </a:ext>
              </a:extLst>
            </p:cNvPr>
            <p:cNvSpPr txBox="1"/>
            <p:nvPr/>
          </p:nvSpPr>
          <p:spPr>
            <a:xfrm>
              <a:off x="9971168" y="3052262"/>
              <a:ext cx="1613596" cy="591034"/>
            </a:xfrm>
            <a:prstGeom prst="rect">
              <a:avLst/>
            </a:prstGeom>
            <a:solidFill>
              <a:srgbClr val="FF6A00"/>
            </a:solidFill>
            <a:ln w="12700" cap="flat">
              <a:noFill/>
              <a:miter lim="400000"/>
            </a:ln>
            <a:effectLst/>
          </p:spPr>
          <p:txBody>
            <a:bodyPr wrap="square" lIns="52484" tIns="52484" rIns="52484" bIns="52484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821055"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ICASSP 2020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A4588957-1FB8-214D-AF56-E3A9F9BEB045}"/>
              </a:ext>
            </a:extLst>
          </p:cNvPr>
          <p:cNvSpPr txBox="1"/>
          <p:nvPr/>
        </p:nvSpPr>
        <p:spPr>
          <a:xfrm>
            <a:off x="85893" y="3680575"/>
            <a:ext cx="327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</a:rPr>
              <a:t>智慧教育获联合国教科文组织表彰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EC38E704-C43A-7846-B0A4-3A62A7C7D257}"/>
              </a:ext>
            </a:extLst>
          </p:cNvPr>
          <p:cNvGrpSpPr/>
          <p:nvPr/>
        </p:nvGrpSpPr>
        <p:grpSpPr>
          <a:xfrm>
            <a:off x="6639392" y="1572196"/>
            <a:ext cx="1658010" cy="1872590"/>
            <a:chOff x="6739413" y="1297207"/>
            <a:chExt cx="2095926" cy="225737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AD733E92-EE9E-934E-A3A1-BF6AA419E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5938"/>
            <a:stretch>
              <a:fillRect/>
            </a:stretch>
          </p:blipFill>
          <p:spPr>
            <a:xfrm>
              <a:off x="6739413" y="1297207"/>
              <a:ext cx="2095926" cy="638780"/>
            </a:xfrm>
            <a:prstGeom prst="rect">
              <a:avLst/>
            </a:prstGeom>
          </p:spPr>
        </p:pic>
        <p:pic>
          <p:nvPicPr>
            <p:cNvPr id="21" name="图片 4" descr="C://Users/ailab/AppData/Local/Temp/yach-screen/9lu330fhgc.jpeg">
              <a:extLst>
                <a:ext uri="{FF2B5EF4-FFF2-40B4-BE49-F238E27FC236}">
                  <a16:creationId xmlns:a16="http://schemas.microsoft.com/office/drawing/2014/main" xmlns="" id="{8B93DE6A-8610-9240-8E31-25BF7F866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7270"/>
            <a:stretch/>
          </p:blipFill>
          <p:spPr>
            <a:xfrm>
              <a:off x="6739413" y="2024090"/>
              <a:ext cx="2095926" cy="58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BAA8AEC5-B41A-394D-A023-29F7937640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158"/>
            <a:stretch/>
          </p:blipFill>
          <p:spPr bwMode="auto">
            <a:xfrm>
              <a:off x="6739413" y="2697953"/>
              <a:ext cx="2095926" cy="856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C902DB64-AF05-6849-94CE-9CF247E33CE9}"/>
              </a:ext>
            </a:extLst>
          </p:cNvPr>
          <p:cNvSpPr txBox="1"/>
          <p:nvPr/>
        </p:nvSpPr>
        <p:spPr>
          <a:xfrm>
            <a:off x="6061682" y="3680575"/>
            <a:ext cx="2813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</a:rPr>
              <a:t>多项国际顶会竞赛获奖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16F1AD79-1041-6A49-ABFA-3EFAB0EFB116}"/>
              </a:ext>
            </a:extLst>
          </p:cNvPr>
          <p:cNvSpPr txBox="1"/>
          <p:nvPr/>
        </p:nvSpPr>
        <p:spPr>
          <a:xfrm>
            <a:off x="8816595" y="3680575"/>
            <a:ext cx="2891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</a:rPr>
              <a:t>互联网百强唯一上榜教育公司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2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911" y="1735686"/>
            <a:ext cx="10097989" cy="1254476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我们拥抱技术开源开放</a:t>
            </a:r>
            <a:endParaRPr lang="zh-CN" altLang="en-US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39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2770" descr="image.jpeg">
            <a:extLst>
              <a:ext uri="{FF2B5EF4-FFF2-40B4-BE49-F238E27FC236}">
                <a16:creationId xmlns:a16="http://schemas.microsoft.com/office/drawing/2014/main" xmlns="" id="{9FDB2592-A223-574C-B50D-9769522E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03" y="1419493"/>
            <a:ext cx="3213128" cy="214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客户有话说">
            <a:extLst>
              <a:ext uri="{FF2B5EF4-FFF2-40B4-BE49-F238E27FC236}">
                <a16:creationId xmlns:a16="http://schemas.microsoft.com/office/drawing/2014/main" xmlns="" id="{ECA9F34A-C4F7-5447-9FB3-44A9B481CA52}"/>
              </a:ext>
            </a:extLst>
          </p:cNvPr>
          <p:cNvSpPr txBox="1"/>
          <p:nvPr/>
        </p:nvSpPr>
        <p:spPr>
          <a:xfrm>
            <a:off x="4812618" y="1419493"/>
            <a:ext cx="6575824" cy="2142477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 anchor="ctr" anchorCtr="0"/>
          <a:lstStyle>
            <a:lvl1pPr defTabSz="366395">
              <a:defRPr sz="12000">
                <a:solidFill>
                  <a:srgbClr val="1E1E1E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 algn="l"/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</a:rPr>
              <a:t>科技部依托好未来建设</a:t>
            </a:r>
            <a:endParaRPr lang="en-US" altLang="zh-CN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365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</a:rPr>
              <a:t>智慧教育国家开放创新平台</a:t>
            </a:r>
          </a:p>
        </p:txBody>
      </p:sp>
    </p:spTree>
    <p:extLst>
      <p:ext uri="{BB962C8B-B14F-4D97-AF65-F5344CB8AC3E}">
        <p14:creationId xmlns:p14="http://schemas.microsoft.com/office/powerpoint/2010/main" val="389030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3107</TotalTime>
  <Words>293</Words>
  <Application>Microsoft Macintosh PowerPoint</Application>
  <PresentationFormat>自定义</PresentationFormat>
  <Paragraphs>75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Alibaba-PuHuiTi-R</vt:lpstr>
      <vt:lpstr>Arial</vt:lpstr>
      <vt:lpstr>Calibri</vt:lpstr>
      <vt:lpstr>Calibri Light</vt:lpstr>
      <vt:lpstr>Helvetica Neue</vt:lpstr>
      <vt:lpstr>Lato Bold</vt:lpstr>
      <vt:lpstr>Lato Regular</vt:lpstr>
      <vt:lpstr>Microsoft YaHei</vt:lpstr>
      <vt:lpstr>阿里巴巴普惠体</vt:lpstr>
      <vt:lpstr>等线</vt:lpstr>
      <vt:lpstr>等线 Light</vt:lpstr>
      <vt:lpstr>宋体</vt:lpstr>
      <vt:lpstr>微软雅黑</vt:lpstr>
      <vt:lpstr>Office 主题​​</vt:lpstr>
      <vt:lpstr>PowerPoint 演示文稿</vt:lpstr>
      <vt:lpstr>为什么一家教育公司要办一场 纯 技 术 大 会</vt:lpstr>
      <vt:lpstr>1.我们重视技术的长期价值</vt:lpstr>
      <vt:lpstr>好未来的使命 “爱和科技让教育更美好”</vt:lpstr>
      <vt:lpstr>科技正在推动教育进步</vt:lpstr>
      <vt:lpstr>对技术的长期投入，好未来无比坚定</vt:lpstr>
      <vt:lpstr>技术荣誉</vt:lpstr>
      <vt:lpstr>2.我们拥抱技术开源开放</vt:lpstr>
      <vt:lpstr>PowerPoint 演示文稿</vt:lpstr>
      <vt:lpstr>内部打通</vt:lpstr>
      <vt:lpstr>好未来通用技术能力开源架构图 </vt:lpstr>
      <vt:lpstr>PowerPoint 演示文稿</vt:lpstr>
      <vt:lpstr>Hello World, Have Fun!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用户</cp:lastModifiedBy>
  <cp:revision>52</cp:revision>
  <dcterms:created xsi:type="dcterms:W3CDTF">2020-11-05T03:35:50Z</dcterms:created>
  <dcterms:modified xsi:type="dcterms:W3CDTF">2020-12-04T23:49:39Z</dcterms:modified>
</cp:coreProperties>
</file>